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7"/>
  </p:notesMasterIdLst>
  <p:sldIdLst>
    <p:sldId id="286" r:id="rId7"/>
    <p:sldId id="294" r:id="rId8"/>
    <p:sldId id="296" r:id="rId9"/>
    <p:sldId id="295" r:id="rId10"/>
    <p:sldId id="297" r:id="rId11"/>
    <p:sldId id="298" r:id="rId12"/>
    <p:sldId id="299" r:id="rId13"/>
    <p:sldId id="306" r:id="rId14"/>
    <p:sldId id="258" r:id="rId15"/>
    <p:sldId id="300" r:id="rId16"/>
    <p:sldId id="301" r:id="rId17"/>
    <p:sldId id="302" r:id="rId18"/>
    <p:sldId id="303" r:id="rId19"/>
    <p:sldId id="256" r:id="rId20"/>
    <p:sldId id="257" r:id="rId21"/>
    <p:sldId id="304" r:id="rId22"/>
    <p:sldId id="307" r:id="rId23"/>
    <p:sldId id="308" r:id="rId24"/>
    <p:sldId id="309" r:id="rId25"/>
    <p:sldId id="310" r:id="rId26"/>
  </p:sldIdLst>
  <p:sldSz cx="9144000" cy="6858000" type="screen4x3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13" autoAdjust="0"/>
  </p:normalViewPr>
  <p:slideViewPr>
    <p:cSldViewPr>
      <p:cViewPr varScale="1">
        <p:scale>
          <a:sx n="67" d="100"/>
          <a:sy n="67" d="100"/>
        </p:scale>
        <p:origin x="126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B9649F-C545-4150-9090-6202949A77A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4219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1" y="1556793"/>
            <a:ext cx="6019800" cy="2116682"/>
          </a:xfrm>
        </p:spPr>
        <p:txBody>
          <a:bodyPr/>
          <a:lstStyle/>
          <a:p>
            <a:endParaRPr lang="nl-NL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498600"/>
          </a:xfrm>
        </p:spPr>
        <p:txBody>
          <a:bodyPr/>
          <a:lstStyle/>
          <a:p>
            <a:pPr algn="l"/>
            <a:endParaRPr lang="nl-NL" sz="4000" b="1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6778625" cy="3992563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938963" y="65246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6ABFE1F-4342-42DA-9C04-936A80910B5A}" type="slidenum">
              <a:rPr lang="nl-NL" smtClean="0"/>
              <a:pPr eaLnBrk="1" hangingPunct="1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58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343400" y="1523999"/>
            <a:ext cx="3962400" cy="1463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28272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5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410200" cy="149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nl-NL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6778625" cy="3992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938963" y="65246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4AB619-06BB-4CD0-A35D-B1F5728F3D04}" type="slidenum">
              <a:rPr lang="nl-NL" smtClean="0"/>
              <a:pPr eaLnBrk="1" hangingPunct="1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21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026A3-3D1D-4765-876A-BFB9EFF2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5C3334-CB82-4A22-932C-4E6D4CE0D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CDF2AE-75D3-4A5E-8938-B3A21B2B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8F2D-A1B4-4E4D-BD97-BF5EA3CE5DD7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094F75-1410-4470-BCF3-B4C1E1F6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E636A6-D867-4B5D-98F3-5D85D75E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406-5AD6-4152-9311-97A91547B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0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47D85-E917-4A26-882F-7BECA696C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E6FB61-7729-4615-9A68-19FCFEEDD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CD4537-CC4B-4CAD-A5FF-31CD0316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F8F2D-A1B4-4E4D-BD97-BF5EA3CE5DD7}" type="datetimeFigureOut">
              <a:rPr lang="nl-NL" smtClean="0"/>
              <a:t>24-9-2019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EA6B7A-9C20-4F8D-8D4B-B7352858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03D0F9-3AE0-4DCE-B222-E32C30A1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4406-5AD6-4152-9311-97A91547B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3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 </a:t>
            </a:r>
            <a:endParaRPr lang="nl-NL" dirty="0"/>
          </a:p>
          <a:p>
            <a:pPr lvl="0"/>
            <a:endParaRPr 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500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1A13F0-B16A-471B-93F0-3E37188C71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4" r:id="rId2"/>
    <p:sldLayoutId id="2147483780" r:id="rId3"/>
    <p:sldLayoutId id="2147483788" r:id="rId4"/>
    <p:sldLayoutId id="2147483789" r:id="rId5"/>
    <p:sldLayoutId id="2147483790" r:id="rId6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3" y="2420888"/>
            <a:ext cx="5941400" cy="4571417"/>
          </a:xfrm>
          <a:prstGeom prst="rect">
            <a:avLst/>
          </a:prstGeom>
        </p:spPr>
      </p:pic>
      <p:pic>
        <p:nvPicPr>
          <p:cNvPr id="1026" name="Picture 2" descr="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828824" y="589050"/>
            <a:ext cx="5941400" cy="1800200"/>
          </a:xfrm>
        </p:spPr>
        <p:txBody>
          <a:bodyPr/>
          <a:lstStyle/>
          <a:p>
            <a:r>
              <a:rPr lang="nl-NL" sz="3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Eerste ervaringen met zorgkaart / plan van aanpak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092274" y="50851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b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Jessica Verhagen</a:t>
            </a:r>
          </a:p>
          <a:p>
            <a:pPr algn="r"/>
            <a:r>
              <a:rPr lang="nl-NL" sz="1400" b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AIOS Dimence</a:t>
            </a:r>
          </a:p>
          <a:p>
            <a:pPr algn="r"/>
            <a:r>
              <a:rPr lang="nl-NL" sz="1400" b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23 september 2019</a:t>
            </a:r>
          </a:p>
        </p:txBody>
      </p:sp>
      <p:pic>
        <p:nvPicPr>
          <p:cNvPr id="1030" name="Picture 6" descr="Afbeeldingsresultaat voor onderzoek">
            <a:extLst>
              <a:ext uri="{FF2B5EF4-FFF2-40B4-BE49-F238E27FC236}">
                <a16:creationId xmlns:a16="http://schemas.microsoft.com/office/drawing/2014/main" id="{0088687C-A02C-4C41-8214-33F74339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86648"/>
            <a:ext cx="3256573" cy="19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art. 5 : 5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Mogelijkheid voor betrokkene om met familie / naasten een plan van aanpak op te stellen waarmee verplichte zorg kan worden voorkomen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Vormen van zorg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Essentiële voorwaarden voor maatschappelijke deelname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i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kracht centrale</a:t>
            </a: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853547F7-1656-45CE-B097-24176F0AE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Schriftelijke kennisgeving voor het opstellen eigen plan van aanpak 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/>
              </a:rPr>
              <a:t> termijn drie dagen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  <a:sym typeface="Wingdings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/>
              </a:rPr>
              <a:t>Overleg geneesheer-directeur met officier van justitie en schriftelijk besluit  termijn twee dagen</a:t>
            </a: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Wanneer afwijzen?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Ernstig nadeel verdraagt zich niet met uitstel van voorbereidingen van zorgmachtiging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Eerder in gelegenheid gesteld en niet gelukt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Eerder plan opgesteld, maar verplichte zorg werd niet voorkomen en feiten / omstandigheden sindsdien onvoldoende veranderd</a:t>
            </a:r>
          </a:p>
          <a:p>
            <a:pPr lvl="1"/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Voor besluit wordt patiënt / naasten (eventueel) gehoord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 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/>
              </a:rPr>
              <a:t> termijn twee weken </a:t>
            </a: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68E9C64A-F013-44EF-9EC5-63ACF3C5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6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Beoordeling van eigen plan van aanpak</a:t>
            </a:r>
          </a:p>
          <a:p>
            <a:pPr marL="457200" lvl="1" indent="0">
              <a:buNone/>
            </a:pPr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/>
              </a:rPr>
              <a:t>Medische verklaring door psychiater  besluit door officier van justitie</a:t>
            </a:r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fbeeldingsresultaat voor officier van justi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4225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relateerde afbeelding">
            <a:extLst>
              <a:ext uri="{FF2B5EF4-FFF2-40B4-BE49-F238E27FC236}">
                <a16:creationId xmlns:a16="http://schemas.microsoft.com/office/drawing/2014/main" id="{064E2345-8ACC-4FCC-9F49-E1E5F9D66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Voorbeeld eigen plan van aanpak – MIND</a:t>
            </a: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BFF1C27E-9235-49BE-B30A-7DD2A19F0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9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56EB50C-2E0D-4789-9079-33E488C7C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20" y="857250"/>
            <a:ext cx="3655580" cy="5143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364CA21-C211-4D84-BD4B-0A3B4CD269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57250"/>
            <a:ext cx="3666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1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4F7582-EFF7-4EDD-8979-5FC5BAFDD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77" y="857250"/>
            <a:ext cx="36702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65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Pilot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 en eigen plan van aanpak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Doel: ervaring opdoen voor zowel patiënt als behandelaar</a:t>
            </a:r>
          </a:p>
          <a:p>
            <a:pPr marL="457200" lvl="1" indent="0">
              <a:buNone/>
            </a:pPr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Teams: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FACT Zwolle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IHT Deventer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Team psychose Deventer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 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 bij alle RM – beoordelingen (zorgkaart 1, zorgkaart 2)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 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 op indicatie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Start: juni 2019</a:t>
            </a: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AA788B9B-9A43-4BC4-B082-779273EA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16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23 patiënten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10 zorgkaarten ingevuld (zorgkaart 1: 5x, zorgkaart 2: 5x)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Eén</a:t>
            </a:r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 panose="05000000000000000000" pitchFamily="2" charset="2"/>
              </a:rPr>
              <a:t> zorgkaart: zeer beperkt ingevuld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Eén zorgkaart: patiënt wil zorgkaart niet invullen </a:t>
            </a: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5 evaluatieformulieren ingevuld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Eerste ervaringen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Patiënten vinden het vaak erg moeilijk, vooral het concept vanuit VWS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Veel begeleiding nodig van SPV-er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Kost veel tijd 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Team veel sturing nodig om zorgkaart in te vullen </a:t>
            </a:r>
          </a:p>
          <a:p>
            <a:pPr lvl="1"/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lvl="1"/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lvl="1"/>
            <a:endParaRPr lang="nl-NL" sz="14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AA788B9B-9A43-4BC4-B082-779273EA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2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Eén plan van aanpak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Patiënte heeft voorlopige rechterlijke machtiging, begin september voorwaardelijk ontslag naar huis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Expiratiedatum: medio december 2019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Kan zij middels een plan van aanpak van haar RM afkomen?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Rechterlijke machtiging niet beëindigd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Plan van aanpak leidt tot nieuwe gesprekken</a:t>
            </a:r>
          </a:p>
          <a:p>
            <a:pPr lvl="1"/>
            <a:r>
              <a:rPr lang="nl-NL" sz="14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Geen verlenging rechterlijke machtiging?</a:t>
            </a: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pPr lvl="1"/>
            <a:endParaRPr lang="nl-NL" sz="14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AA788B9B-9A43-4BC4-B082-779273EA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2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GGZ NHN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Eén plan van aanpak – heeft geleid tot stoppen van aanvraag RM</a:t>
            </a:r>
            <a:endParaRPr lang="nl-NL" sz="14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pPr lvl="1"/>
            <a:endParaRPr lang="nl-NL" sz="14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AA788B9B-9A43-4BC4-B082-779273EA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5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Inhoudsopgave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Wie ben ik?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Eigen plan van aanpak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Eerste ervaringen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Discussie</a:t>
            </a:r>
          </a:p>
        </p:txBody>
      </p:sp>
      <p:pic>
        <p:nvPicPr>
          <p:cNvPr id="6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81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Discussie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8"/>
            <a:ext cx="6779096" cy="5064613"/>
          </a:xfrm>
        </p:spPr>
        <p:txBody>
          <a:bodyPr/>
          <a:lstStyle/>
          <a:p>
            <a:pPr marL="0" indent="0">
              <a:buNone/>
            </a:pPr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pPr lvl="1"/>
            <a:endParaRPr lang="nl-NL" sz="14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>
            <a:extLst>
              <a:ext uri="{FF2B5EF4-FFF2-40B4-BE49-F238E27FC236}">
                <a16:creationId xmlns:a16="http://schemas.microsoft.com/office/drawing/2014/main" id="{AA788B9B-9A43-4BC4-B082-779273EA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discussie">
            <a:extLst>
              <a:ext uri="{FF2B5EF4-FFF2-40B4-BE49-F238E27FC236}">
                <a16:creationId xmlns:a16="http://schemas.microsoft.com/office/drawing/2014/main" id="{10DEBC72-446C-4A4D-A07C-41345ED9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048672" cy="37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5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Wie ben ik?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Psychiater in opleiding (AIOS)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4</a:t>
            </a:r>
            <a:r>
              <a:rPr lang="nl-NL" sz="1800" baseline="300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 jaar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Dimence Groep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Betrokken bij pilot WVGGZ </a:t>
            </a: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6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589F26F-5F32-4AC5-BE65-5F7C0F8BE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6"/>
            <a:ext cx="3029421" cy="23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Algemeen uitgangspunt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art. 2 : 1</a:t>
            </a:r>
          </a:p>
          <a:p>
            <a:pPr marL="457200" lvl="1" indent="0">
              <a:buNone/>
            </a:pPr>
            <a:r>
              <a:rPr lang="nl-NL" sz="16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Bij de voorbereiding, uitvoering, wijziging en beëindiging van verplichte zorg wordt zoveel mogelijk rekening gehouden met de wensen en voorkeuren van betrokkene</a:t>
            </a:r>
          </a:p>
          <a:p>
            <a:pPr marL="57150" indent="0">
              <a:buNone/>
            </a:pP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indent="-285750"/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 </a:t>
            </a:r>
          </a:p>
          <a:p>
            <a:pPr indent="-285750"/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pPr indent="-285750"/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Zorgmachtiging – eigen plan van aanpak</a:t>
            </a:r>
          </a:p>
          <a:p>
            <a:pPr marL="457200" lvl="1" indent="0">
              <a:buNone/>
            </a:pPr>
            <a:endParaRPr lang="nl-NL" sz="14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5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52768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132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art. 5 : 12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Wensen en voorkeuren van betrokkene ten aanzien van verplichte zorg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Dóór de zorgverantwoordelijke, maar perspectief van de betrokkene (en naasten)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i="1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De zorgverantwoordelijke zal de wensen en voorkeuren in alle gevallen dienen vast te leggen </a:t>
            </a:r>
          </a:p>
          <a:p>
            <a:endParaRPr lang="nl-NL" sz="1800" i="1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Rechter oordeelt in hoeverre tegemoet kan worden gekomen aan de voorkeuren van de patiënt </a:t>
            </a:r>
          </a:p>
        </p:txBody>
      </p:sp>
      <p:pic>
        <p:nvPicPr>
          <p:cNvPr id="4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(Eerdere) schriftelijke wilsuitingen toevoegen aan zorgkaart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Eventueel toevoegen van verschillende fasen van terugval</a:t>
            </a:r>
          </a:p>
          <a:p>
            <a:pPr marL="457200" lvl="1" indent="0">
              <a:buNone/>
            </a:pPr>
            <a:r>
              <a:rPr lang="nl-NL" sz="16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Wie handelt wanneer? 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Patiënt kan beroep doen op de patiëntvertrouwenspersoon</a:t>
            </a:r>
          </a:p>
          <a:p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Indien geen voorkeuren vanuit patiënt / naasten </a:t>
            </a:r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  <a:sym typeface="Wingdings"/>
              </a:rPr>
              <a:t> aantekening op de zorgkaart om onduidelijkheid te voorkomen</a:t>
            </a:r>
            <a:endParaRPr lang="nl-NL" sz="1800" dirty="0">
              <a:latin typeface="Calibri" panose="020F0502020204030204" pitchFamily="34" charset="0"/>
              <a:ea typeface="Century" charset="0"/>
              <a:cs typeface="Calibri" panose="020F0502020204030204" pitchFamily="34" charset="0"/>
            </a:endParaRPr>
          </a:p>
        </p:txBody>
      </p:sp>
      <p:pic>
        <p:nvPicPr>
          <p:cNvPr id="5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2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498600"/>
          </a:xfrm>
        </p:spPr>
        <p:txBody>
          <a:bodyPr/>
          <a:lstStyle/>
          <a:p>
            <a:r>
              <a:rPr lang="nl-NL" sz="2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Zorgkaart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2739"/>
            <a:ext cx="6778625" cy="4752528"/>
          </a:xfrm>
        </p:spPr>
        <p:txBody>
          <a:bodyPr/>
          <a:lstStyle/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nl-NL" sz="1800" dirty="0">
                <a:latin typeface="Calibri" panose="020F0502020204030204" pitchFamily="34" charset="0"/>
                <a:ea typeface="Century" charset="0"/>
                <a:cs typeface="Calibri" panose="020F0502020204030204" pitchFamily="34" charset="0"/>
              </a:rPr>
              <a:t>Voorbeeld zorgkaart – VWS</a:t>
            </a: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  <a:p>
            <a:endParaRPr lang="nl-NL" sz="18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4" name="Picture 2" descr="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22528" r="38308" b="22471"/>
          <a:stretch/>
        </p:blipFill>
        <p:spPr bwMode="auto">
          <a:xfrm>
            <a:off x="179512" y="116632"/>
            <a:ext cx="133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9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F3BE6D0-A462-4883-AAD2-346522CCF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0" y="857250"/>
            <a:ext cx="3681600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EFF6518-3747-4479-A5DD-BDFE0AA2E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7250"/>
            <a:ext cx="36878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74E244E-B311-4051-9CC2-CD26063BE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9" y="857250"/>
            <a:ext cx="3671381" cy="5143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CC7991-5013-453D-B4A4-F63688139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57250"/>
            <a:ext cx="36753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2440"/>
      </p:ext>
    </p:extLst>
  </p:cSld>
  <p:clrMapOvr>
    <a:masterClrMapping/>
  </p:clrMapOvr>
</p:sld>
</file>

<file path=ppt/theme/theme1.xml><?xml version="1.0" encoding="utf-8"?>
<a:theme xmlns:a="http://schemas.openxmlformats.org/drawingml/2006/main" name="Dimence">
  <a:themeElements>
    <a:clrScheme name="Dimence">
      <a:dk1>
        <a:srgbClr val="000000"/>
      </a:dk1>
      <a:lt1>
        <a:srgbClr val="FFFFFF"/>
      </a:lt1>
      <a:dk2>
        <a:srgbClr val="81197F"/>
      </a:dk2>
      <a:lt2>
        <a:srgbClr val="FFFFFF"/>
      </a:lt2>
      <a:accent1>
        <a:srgbClr val="81197F"/>
      </a:accent1>
      <a:accent2>
        <a:srgbClr val="60BFE8"/>
      </a:accent2>
      <a:accent3>
        <a:srgbClr val="006FB7"/>
      </a:accent3>
      <a:accent4>
        <a:srgbClr val="FFB819"/>
      </a:accent4>
      <a:accent5>
        <a:srgbClr val="EF929E"/>
      </a:accent5>
      <a:accent6>
        <a:srgbClr val="83B819"/>
      </a:accent6>
      <a:hlink>
        <a:srgbClr val="006FB7"/>
      </a:hlink>
      <a:folHlink>
        <a:srgbClr val="006FB7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1197F"/>
        </a:accent1>
        <a:accent2>
          <a:srgbClr val="60BFE8"/>
        </a:accent2>
        <a:accent3>
          <a:srgbClr val="FFFFFF"/>
        </a:accent3>
        <a:accent4>
          <a:srgbClr val="000000"/>
        </a:accent4>
        <a:accent5>
          <a:srgbClr val="C1ABC0"/>
        </a:accent5>
        <a:accent6>
          <a:srgbClr val="56ADD2"/>
        </a:accent6>
        <a:hlink>
          <a:srgbClr val="FFE065"/>
        </a:hlink>
        <a:folHlink>
          <a:srgbClr val="83B8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mence sjabloon - Algemeen - Presentatie.potx" id="{B8F144E9-C88F-4769-BA5C-8F07607CBAB0}" vid="{5BE141B7-37A4-4304-B070-B25AA383250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dcd037f91c643db9629510c4b346ece xmlns="1dcbadbd-16ab-448a-8a85-cf96ff589fe6">
      <Terms xmlns="http://schemas.microsoft.com/office/infopath/2007/PartnerControls"/>
    </ddcd037f91c643db9629510c4b346ece>
    <b50472bcf6d64c33aef518f54693e08a xmlns="1dcbadbd-16ab-448a-8a85-cf96ff589fe6">
      <Terms xmlns="http://schemas.microsoft.com/office/infopath/2007/PartnerControls"/>
    </b50472bcf6d64c33aef518f54693e08a>
    <LikesCount xmlns="http://schemas.microsoft.com/sharepoint/v3" xsi:nil="true"/>
    <TaxCatchAll xmlns="1dcbadbd-16ab-448a-8a85-cf96ff589fe6"/>
    <TaxKeywordTaxHTField xmlns="1dcbadbd-16ab-448a-8a85-cf96ff589fe6">
      <Terms xmlns="http://schemas.microsoft.com/office/infopath/2007/PartnerControls"/>
    </TaxKeywordTaxHTField>
    <nbaac73df5f9465fb841ff885c91b519 xmlns="1dcbadbd-16ab-448a-8a85-cf96ff589fe6">
      <Terms xmlns="http://schemas.microsoft.com/office/infopath/2007/PartnerControls"/>
    </nbaac73df5f9465fb841ff885c91b519>
    <e0385df7afff4c1f9888f7c6f66313ff xmlns="1dcbadbd-16ab-448a-8a85-cf96ff589fe6">
      <Terms xmlns="http://schemas.microsoft.com/office/infopath/2007/PartnerControls"/>
    </e0385df7afff4c1f9888f7c6f66313ff>
    <Sorteercode xmlns="1dcbadbd-16ab-448a-8a85-cf96ff589fe6">99999</Sorteercode>
    <f2fad5bf6acf432ea8dfa48ce374fbe5 xmlns="1dcbadbd-16ab-448a-8a85-cf96ff589fe6">
      <Terms xmlns="http://schemas.microsoft.com/office/infopath/2007/PartnerControls"/>
    </f2fad5bf6acf432ea8dfa48ce374fbe5>
    <l9304078480949e3a3e36c48077ef1b4 xmlns="1dcbadbd-16ab-448a-8a85-cf96ff589fe6">
      <Terms xmlns="http://schemas.microsoft.com/office/infopath/2007/PartnerControls"/>
    </l9304078480949e3a3e36c48077ef1b4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fbd545c0-a482-4799-8209-0dd778a5d18c" ContentTypeId="0x01010060419BB1D7311D439C0E6EE38B38411F05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d document (Leeg)" ma:contentTypeID="0x01010060419BB1D7311D439C0E6EE38B38411F05009C891699AA20B848B68C3E47B905B6DE" ma:contentTypeVersion="20" ma:contentTypeDescription="Standaard leeg Word document" ma:contentTypeScope="" ma:versionID="c3f4600890d24f3e8d0ba9706cb0681d">
  <xsd:schema xmlns:xsd="http://www.w3.org/2001/XMLSchema" xmlns:xs="http://www.w3.org/2001/XMLSchema" xmlns:p="http://schemas.microsoft.com/office/2006/metadata/properties" xmlns:ns1="http://schemas.microsoft.com/sharepoint/v3" xmlns:ns2="1dcbadbd-16ab-448a-8a85-cf96ff589fe6" targetNamespace="http://schemas.microsoft.com/office/2006/metadata/properties" ma:root="true" ma:fieldsID="e9b64aabdbb6724126dccadd309d6558" ns1:_="" ns2:_="">
    <xsd:import namespace="http://schemas.microsoft.com/sharepoint/v3"/>
    <xsd:import namespace="1dcbadbd-16ab-448a-8a85-cf96ff589fe6"/>
    <xsd:element name="properties">
      <xsd:complexType>
        <xsd:sequence>
          <xsd:element name="documentManagement">
            <xsd:complexType>
              <xsd:all>
                <xsd:element ref="ns1:LikesCount" minOccurs="0"/>
                <xsd:element ref="ns1:RatingCount" minOccurs="0"/>
                <xsd:element ref="ns1:AverageRating" minOccurs="0"/>
                <xsd:element ref="ns2:TaxCatchAll" minOccurs="0"/>
                <xsd:element ref="ns2:l9304078480949e3a3e36c48077ef1b4" minOccurs="0"/>
                <xsd:element ref="ns2:f2fad5bf6acf432ea8dfa48ce374fbe5" minOccurs="0"/>
                <xsd:element ref="ns2:nbaac73df5f9465fb841ff885c91b519" minOccurs="0"/>
                <xsd:element ref="ns2:ddcd037f91c643db9629510c4b346ece" minOccurs="0"/>
                <xsd:element ref="ns2:b50472bcf6d64c33aef518f54693e08a" minOccurs="0"/>
                <xsd:element ref="ns2:TaxCatchAllLabel" minOccurs="0"/>
                <xsd:element ref="ns2:e0385df7afff4c1f9888f7c6f66313ff" minOccurs="0"/>
                <xsd:element ref="ns2:TaxKeywordTaxHTField" minOccurs="0"/>
                <xsd:element ref="ns2:Sorteer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ikesCount" ma:index="9" nillable="true" ma:displayName="Aantal Leuk" ma:internalName="LikesCount">
      <xsd:simpleType>
        <xsd:restriction base="dms:Unknown"/>
      </xsd:simpleType>
    </xsd:element>
    <xsd:element name="RatingCount" ma:index="10" nillable="true" ma:displayName="Aantal classificaties" ma:decimals="0" ma:description="Aantal ingediende classificaties" ma:internalName="RatingCount" ma:readOnly="true">
      <xsd:simpleType>
        <xsd:restriction base="dms:Number"/>
      </xsd:simpleType>
    </xsd:element>
    <xsd:element name="AverageRating" ma:index="11" nillable="true" ma:displayName="Classificatie (0-5)" ma:decimals="2" ma:description="Gemiddelde waarde van alle classificaties die zijn ingediend" ma:internalName="AverageRating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badbd-16ab-448a-8a85-cf96ff589f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2a637fa-c9ae-4024-866f-364d7e649537}" ma:internalName="TaxCatchAll" ma:showField="CatchAllData" ma:web="3dc8c1cc-a46e-4686-bfba-d34e973ca3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304078480949e3a3e36c48077ef1b4" ma:index="15" nillable="true" ma:taxonomy="true" ma:internalName="l9304078480949e3a3e36c48077ef1b4" ma:taxonomyFieldName="Thema" ma:displayName="Thema" ma:default="" ma:fieldId="{59304078-4809-49e3-a3e3-6c48077ef1b4}" ma:taxonomyMulti="true" ma:sspId="fbd545c0-a482-4799-8209-0dd778a5d18c" ma:termSetId="a32235ad-3277-4950-8303-60905e9827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fad5bf6acf432ea8dfa48ce374fbe5" ma:index="17" nillable="true" ma:taxonomy="true" ma:internalName="f2fad5bf6acf432ea8dfa48ce374fbe5" ma:taxonomyFieldName="Type_x0020_document" ma:displayName="Type document" ma:default="" ma:fieldId="{f2fad5bf-6acf-432e-a8df-a48ce374fbe5}" ma:sspId="fbd545c0-a482-4799-8209-0dd778a5d18c" ma:termSetId="6330957b-2ff4-476c-83de-da33683b0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aac73df5f9465fb841ff885c91b519" ma:index="19" nillable="true" ma:taxonomy="true" ma:internalName="nbaac73df5f9465fb841ff885c91b519" ma:taxonomyFieldName="Archief_x0020_map" ma:displayName="Archiefrmap" ma:default="" ma:fieldId="{7baac73d-f5f9-465f-b841-ff885c91b519}" ma:taxonomyMulti="true" ma:sspId="fbd545c0-a482-4799-8209-0dd778a5d18c" ma:termSetId="38f74e3c-61fd-4dc4-a7df-e60c5ee250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cd037f91c643db9629510c4b346ece" ma:index="21" nillable="true" ma:taxonomy="true" ma:internalName="ddcd037f91c643db9629510c4b346ece" ma:taxonomyFieldName="Bedrijfsonderdeel" ma:displayName="Bedrijfsonderdeel" ma:default="" ma:fieldId="{ddcd037f-91c6-43db-9629-510c4b346ece}" ma:taxonomyMulti="true" ma:sspId="fbd545c0-a482-4799-8209-0dd778a5d18c" ma:termSetId="2a718177-4a9c-4268-a1bb-bb726ebf2a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50472bcf6d64c33aef518f54693e08a" ma:index="23" nillable="true" ma:taxonomy="true" ma:internalName="b50472bcf6d64c33aef518f54693e08a" ma:taxonomyFieldName="Archief_x002d_jaar" ma:displayName="Archief-jaar" ma:default="" ma:fieldId="{b50472bc-f6d6-4c33-aef5-18f54693e08a}" ma:sspId="fbd545c0-a482-4799-8209-0dd778a5d18c" ma:termSetId="e8f51316-af10-42d3-9683-f32c1f8252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4" nillable="true" ma:displayName="Taxonomy Catch All Column1" ma:hidden="true" ma:list="{52a637fa-c9ae-4024-866f-364d7e649537}" ma:internalName="TaxCatchAllLabel" ma:readOnly="true" ma:showField="CatchAllDataLabel" ma:web="3dc8c1cc-a46e-4686-bfba-d34e973ca3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0385df7afff4c1f9888f7c6f66313ff" ma:index="25" nillable="true" ma:taxonomy="true" ma:internalName="e0385df7afff4c1f9888f7c6f66313ff" ma:taxonomyFieldName="Vestiging_x002d_Locatie" ma:displayName="Vestiging-Locatie" ma:default="" ma:fieldId="{e0385df7-afff-4c1f-9888-f7c6f66313ff}" ma:sspId="fbd545c0-a482-4799-8209-0dd778a5d18c" ma:termSetId="b49f64b3-4722-4336-9a5c-56c326b344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KeywordTaxHTField" ma:index="26" nillable="true" ma:taxonomy="true" ma:internalName="TaxKeywordTaxHTField" ma:taxonomyFieldName="TaxKeyword" ma:displayName="Ondernemingstrefwoorden" ma:fieldId="{23f27201-bee3-471e-b2e7-b64fd8b7ca38}" ma:taxonomyMulti="true" ma:sspId="fbd545c0-a482-4799-8209-0dd778a5d18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orteercode" ma:index="27" nillable="true" ma:displayName="Sorteercode" ma:decimals="0" ma:default="99999" ma:description="Veld om sortering mee af te dwingen (soms handig in bepaalde weergaves)" ma:internalName="Sorteercode" ma:readOnly="fals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07CAE1-01B7-47C4-B966-9CE6D9C27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1dcbadbd-16ab-448a-8a85-cf96ff589fe6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AF056B-96EF-4A8E-AB36-0BC3DF6054B8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0BFBA2B-4673-4096-9086-FFD63C0DAAE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F4D80E2-CC25-4CE1-80FC-97F2487C2F1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E3F0762-D16B-4B03-9390-E6119799A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cbadbd-16ab-448a-8a85-cf96ff589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534</Words>
  <Application>Microsoft Office PowerPoint</Application>
  <PresentationFormat>Diavoorstelling (4:3)</PresentationFormat>
  <Paragraphs>141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Calibri</vt:lpstr>
      <vt:lpstr>Century</vt:lpstr>
      <vt:lpstr>Verdana</vt:lpstr>
      <vt:lpstr>Dimence</vt:lpstr>
      <vt:lpstr>Eerste ervaringen met zorgkaart / plan van aanpak</vt:lpstr>
      <vt:lpstr>Inhoudsopgave</vt:lpstr>
      <vt:lpstr>Wie ben ik?</vt:lpstr>
      <vt:lpstr>Algemeen uitgangspunt</vt:lpstr>
      <vt:lpstr>Zorgkaart</vt:lpstr>
      <vt:lpstr>Zorgkaart</vt:lpstr>
      <vt:lpstr>Zorgkaart</vt:lpstr>
      <vt:lpstr>PowerPoint-presentatie</vt:lpstr>
      <vt:lpstr>PowerPoint-presentatie</vt:lpstr>
      <vt:lpstr>Eigen plan van aanpak</vt:lpstr>
      <vt:lpstr>Eigen plan van aanpak</vt:lpstr>
      <vt:lpstr>Eigen plan van aanpak</vt:lpstr>
      <vt:lpstr>Eigen plan van aanpak</vt:lpstr>
      <vt:lpstr>PowerPoint-presentatie</vt:lpstr>
      <vt:lpstr>PowerPoint-presentatie</vt:lpstr>
      <vt:lpstr>Pilot</vt:lpstr>
      <vt:lpstr>Zorgkaarten</vt:lpstr>
      <vt:lpstr>Eigen plan van aanpak</vt:lpstr>
      <vt:lpstr>Eigen plan van aanpak</vt:lpstr>
      <vt:lpstr>Discussie </vt:lpstr>
    </vt:vector>
  </TitlesOfParts>
  <Company>Dimence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Dimence PowerPoint sjabloon - Algemeen</dc:title>
  <dc:creator>l.vanbeek</dc:creator>
  <cp:lastModifiedBy>stevenmakkink@gmail.com</cp:lastModifiedBy>
  <cp:revision>187</cp:revision>
  <cp:lastPrinted>2017-09-11T07:49:01Z</cp:lastPrinted>
  <dcterms:created xsi:type="dcterms:W3CDTF">2017-12-18T10:22:21Z</dcterms:created>
  <dcterms:modified xsi:type="dcterms:W3CDTF">2019-09-24T11:21:20Z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Type document">
    <vt:lpwstr/>
  </property>
  <property fmtid="{D5CDD505-2E9C-101B-9397-08002B2CF9AE}" pid="4" name="Thema">
    <vt:lpwstr/>
  </property>
  <property fmtid="{D5CDD505-2E9C-101B-9397-08002B2CF9AE}" pid="5" name="Vestiging-Locatie">
    <vt:lpwstr/>
  </property>
  <property fmtid="{D5CDD505-2E9C-101B-9397-08002B2CF9AE}" pid="6" name="Archief-jaar">
    <vt:lpwstr/>
  </property>
  <property fmtid="{D5CDD505-2E9C-101B-9397-08002B2CF9AE}" pid="7" name="ContentTypeId">
    <vt:lpwstr>0x01010060419BB1D7311D439C0E6EE38B38411F05009C891699AA20B848B68C3E47B905B6DE</vt:lpwstr>
  </property>
  <property fmtid="{D5CDD505-2E9C-101B-9397-08002B2CF9AE}" pid="8" name="Bedrijfsonderdeel">
    <vt:lpwstr/>
  </property>
  <property fmtid="{D5CDD505-2E9C-101B-9397-08002B2CF9AE}" pid="9" name="Archief map">
    <vt:lpwstr/>
  </property>
</Properties>
</file>